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2"/>
  </p:notesMasterIdLst>
  <p:sldIdLst>
    <p:sldId id="285" r:id="rId5"/>
    <p:sldId id="308" r:id="rId6"/>
    <p:sldId id="316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292" r:id="rId15"/>
    <p:sldId id="260" r:id="rId16"/>
    <p:sldId id="293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282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14042"/>
    <a:srgbClr val="FFE17B"/>
    <a:srgbClr val="595A5D"/>
    <a:srgbClr val="DCDCDC"/>
    <a:srgbClr val="4F81BD"/>
    <a:srgbClr val="0C9B2E"/>
    <a:srgbClr val="FFFAD0"/>
    <a:srgbClr val="FFF8AE"/>
    <a:srgbClr val="FCB64C"/>
    <a:srgbClr val="FEC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2" autoAdjust="0"/>
    <p:restoredTop sz="94444" autoAdjust="0"/>
  </p:normalViewPr>
  <p:slideViewPr>
    <p:cSldViewPr snapToGrid="0" showGuides="1">
      <p:cViewPr varScale="1">
        <p:scale>
          <a:sx n="91" d="100"/>
          <a:sy n="91" d="100"/>
        </p:scale>
        <p:origin x="192" y="400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10/28/18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mlc/web-data/blob/master/gluoncv/tutorials/AI_In_Practice/AI_in_practice_gluoncv_0622.ipynb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09.4842v1.pdf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Computer Vision </a:t>
            </a:r>
            <a:r>
              <a:rPr lang="en-US" dirty="0"/>
              <a:t>101 - Gluon CV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sNet (He et al., 2015)">
            <a:extLst>
              <a:ext uri="{FF2B5EF4-FFF2-40B4-BE49-F238E27FC236}">
                <a16:creationId xmlns:a16="http://schemas.microsoft.com/office/drawing/2014/main" id="{74DB106D-5A73-A349-8010-F3777A98F3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0" y="114300"/>
            <a:ext cx="8205788" cy="5461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DenseNet</a:t>
            </a:r>
            <a:r>
              <a:rPr lang="en-US" dirty="0"/>
              <a:t> (Huang et al., 2016)</a:t>
            </a:r>
            <a:endParaRPr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8E39773-F09D-4A48-AAA5-3CC0B15F9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" y="666750"/>
            <a:ext cx="8521700" cy="12446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imple Network…">
            <a:extLst>
              <a:ext uri="{FF2B5EF4-FFF2-40B4-BE49-F238E27FC236}">
                <a16:creationId xmlns:a16="http://schemas.microsoft.com/office/drawing/2014/main" id="{F86C537F-49EC-9C4C-8B9B-4474E6E0BC0C}"/>
              </a:ext>
            </a:extLst>
          </p:cNvPr>
          <p:cNvSpPr txBox="1">
            <a:spLocks/>
          </p:cNvSpPr>
          <p:nvPr/>
        </p:nvSpPr>
        <p:spPr>
          <a:xfrm>
            <a:off x="340592" y="2012188"/>
            <a:ext cx="8521701" cy="2965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631" indent="-240631">
              <a:buSzPct val="100000"/>
              <a:buFontTx/>
              <a:buChar char="•"/>
            </a:pPr>
            <a:r>
              <a:rPr lang="en-US"/>
              <a:t>Simple Network</a:t>
            </a:r>
            <a:br>
              <a:rPr lang="en-US"/>
            </a:br>
            <a:endParaRPr lang="en-US"/>
          </a:p>
          <a:p>
            <a:pPr marL="240631" indent="-240631">
              <a:buSzPct val="100000"/>
              <a:buFontTx/>
              <a:buChar char="•"/>
            </a:pPr>
            <a:r>
              <a:rPr lang="en-US"/>
              <a:t>In ResNet ‘Taylor expansion’ ends after one term</a:t>
            </a:r>
            <a:br>
              <a:rPr lang="en-US"/>
            </a:br>
            <a:endParaRPr lang="en-US"/>
          </a:p>
          <a:p>
            <a:pPr marL="240631" indent="-240631">
              <a:buSzPct val="100000"/>
              <a:buFontTx/>
              <a:buChar char="•"/>
            </a:pPr>
            <a:r>
              <a:rPr lang="en-US"/>
              <a:t>In DenseNet use multiple steps</a:t>
            </a:r>
            <a:br>
              <a:rPr lang="en-US"/>
            </a:br>
            <a:endParaRPr lang="en-US"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26ECA459-A7A7-9649-984B-714FB9841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183" y="4173091"/>
            <a:ext cx="6311901" cy="317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929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GluonCV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biggest challenge you have ever encountered with deep learning?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7CC1005-C018-0042-ACE6-A19F313CAF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862" y="2210842"/>
            <a:ext cx="3051158" cy="20309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7315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GluonCV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biggest challenge you have ever encountered with deep learning?</a:t>
            </a:r>
          </a:p>
          <a:p>
            <a:endParaRPr lang="en-US" dirty="0"/>
          </a:p>
          <a:p>
            <a:r>
              <a:rPr lang="en-US" dirty="0"/>
              <a:t>“reproducing the best claimed results” </a:t>
            </a:r>
          </a:p>
          <a:p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DA3F2BA-F7E4-D440-8FDE-1D8C55888E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7106" y="2941835"/>
            <a:ext cx="4803040" cy="13341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Back to a period in 2016, the same ImageNet models trained by MXNet achieves on average 1% worse accuracy compared to Torch. </a:t>
            </a:r>
          </a:p>
          <a:p>
            <a:endParaRPr lang="en-US" sz="2000" dirty="0"/>
          </a:p>
          <a:p>
            <a:r>
              <a:rPr lang="en-US" sz="2000" dirty="0"/>
              <a:t>Tried almost everything to debug, even developed a plugin to run Torch code inside MXNet so that it is easier to compare the results.</a:t>
            </a:r>
          </a:p>
          <a:p>
            <a:endParaRPr lang="en-US" sz="2000" dirty="0"/>
          </a:p>
          <a:p>
            <a:r>
              <a:rPr lang="en-US" sz="2000" dirty="0"/>
              <a:t>Transcoding training images using 95 JPEG quality rather than 85 solved the problem.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8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Using another open source DL framework, a similar problem happened: trained model accuracies cannot match previous internal version. </a:t>
            </a:r>
          </a:p>
          <a:p>
            <a:endParaRPr lang="en-US" sz="2000" dirty="0"/>
          </a:p>
          <a:p>
            <a:r>
              <a:rPr lang="en-US" sz="2000" dirty="0"/>
              <a:t>Spent months to figure out why, with no clue.</a:t>
            </a:r>
          </a:p>
          <a:p>
            <a:endParaRPr lang="en-US" sz="2000" dirty="0"/>
          </a:p>
          <a:p>
            <a:r>
              <a:rPr lang="en-US" sz="2000" dirty="0"/>
              <a:t>The order of data augmentation is different from previous version.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641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from scratch can be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Even the most talented researchers will get blocked by trivial things.</a:t>
            </a:r>
          </a:p>
          <a:p>
            <a:endParaRPr lang="en-US" sz="2000" dirty="0"/>
          </a:p>
          <a:p>
            <a:r>
              <a:rPr lang="en-US" sz="2000" dirty="0"/>
              <a:t>Experiences and instincts might be your enemies in certain circumstances. </a:t>
            </a:r>
          </a:p>
          <a:p>
            <a:endParaRPr lang="en-US" sz="2000" dirty="0"/>
          </a:p>
          <a:p>
            <a:r>
              <a:rPr lang="en-US" sz="2000" dirty="0"/>
              <a:t>Training is time-consuming, initialization and augmentation is randomized, and tons of implementation details need to be taken care of. Debugging deep models is extremely difficult.</a:t>
            </a:r>
          </a:p>
        </p:txBody>
      </p:sp>
    </p:spTree>
    <p:extLst>
      <p:ext uri="{BB962C8B-B14F-4D97-AF65-F5344CB8AC3E}">
        <p14:creationId xmlns:p14="http://schemas.microsoft.com/office/powerpoint/2010/main" val="314717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It’s not easy to embrace open-source implementations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Qualities of open-source implementations vary. </a:t>
            </a:r>
          </a:p>
          <a:p>
            <a:endParaRPr lang="en-US" sz="2000" dirty="0"/>
          </a:p>
          <a:p>
            <a:r>
              <a:rPr lang="en-US" sz="2000" dirty="0"/>
              <a:t>Languages, code styles, project structures, DL frameworks are mixed.</a:t>
            </a:r>
          </a:p>
          <a:p>
            <a:endParaRPr lang="en-US" sz="2000" dirty="0"/>
          </a:p>
          <a:p>
            <a:r>
              <a:rPr lang="en-US" sz="2000" dirty="0"/>
              <a:t>Personal projects tend to focusing on a specific task with specific datasets. It requires significant engineering efforts to adapt to your use case.</a:t>
            </a:r>
          </a:p>
          <a:p>
            <a:endParaRPr lang="en-US" sz="2000" dirty="0"/>
          </a:p>
          <a:p>
            <a:r>
              <a:rPr lang="en-US" sz="2000" dirty="0"/>
              <a:t>Community projects can be abandoned frequently.</a:t>
            </a:r>
          </a:p>
        </p:txBody>
      </p:sp>
    </p:spTree>
    <p:extLst>
      <p:ext uri="{BB962C8B-B14F-4D97-AF65-F5344CB8AC3E}">
        <p14:creationId xmlns:p14="http://schemas.microsoft.com/office/powerpoint/2010/main" val="3783052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does </a:t>
            </a:r>
            <a:r>
              <a:rPr lang="en-US" sz="2400" dirty="0" err="1"/>
              <a:t>GluonCV</a:t>
            </a:r>
            <a:r>
              <a:rPr lang="en-US" sz="2400" dirty="0"/>
              <a:t> provide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098" y="1009332"/>
            <a:ext cx="5971797" cy="3553926"/>
          </a:xfrm>
        </p:spPr>
        <p:txBody>
          <a:bodyPr/>
          <a:lstStyle/>
          <a:p>
            <a:r>
              <a:rPr lang="en-US" sz="2000" dirty="0"/>
              <a:t>Reproduction of important papers in recent years</a:t>
            </a:r>
          </a:p>
          <a:p>
            <a:endParaRPr lang="en-US" sz="2000" dirty="0"/>
          </a:p>
          <a:p>
            <a:r>
              <a:rPr lang="en-US" sz="2000" dirty="0"/>
              <a:t>Training scripts (as well as tuned hyper-parameters) to reproduce the results</a:t>
            </a:r>
          </a:p>
          <a:p>
            <a:endParaRPr lang="en-US" sz="2000" dirty="0"/>
          </a:p>
          <a:p>
            <a:r>
              <a:rPr lang="en-US" sz="2000" dirty="0"/>
              <a:t>Considerate APIs and modules that are easy to follow and understand, so that re-invent based on existing algorithms are less frustrating</a:t>
            </a:r>
          </a:p>
          <a:p>
            <a:endParaRPr lang="en-US" sz="2000" dirty="0"/>
          </a:p>
          <a:p>
            <a:r>
              <a:rPr lang="en-US" sz="2000" dirty="0"/>
              <a:t>Community support, feel free to ask and discuss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E02C32E-47C3-2642-B524-4E72519676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80" y="902817"/>
            <a:ext cx="1155450" cy="649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B644CF60-5AE9-9343-AF07-B527D0A8FA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480" y="1794898"/>
            <a:ext cx="772253" cy="772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A4610CD-4600-7746-A6AE-D17ABAD14C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703" y="2833897"/>
            <a:ext cx="1156262" cy="649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293D0A28-0243-9D42-B22E-A2BBF437E3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37" y="3833392"/>
            <a:ext cx="1257193" cy="6499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4645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Enough talk, show me something!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defRPr u="none"/>
            </a:pPr>
            <a:r>
              <a:rPr lang="en-US" sz="2000" u="sng" dirty="0">
                <a:hlinkClick r:id="rId2"/>
              </a:rPr>
              <a:t>Demo notebook</a:t>
            </a:r>
          </a:p>
        </p:txBody>
      </p:sp>
    </p:spTree>
    <p:extLst>
      <p:ext uri="{BB962C8B-B14F-4D97-AF65-F5344CB8AC3E}">
        <p14:creationId xmlns:p14="http://schemas.microsoft.com/office/powerpoint/2010/main" val="715109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What’s in </a:t>
            </a:r>
            <a:r>
              <a:rPr lang="en-US" sz="2400" dirty="0" err="1"/>
              <a:t>GluonCV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  <a:p>
            <a:pPr lvl="1"/>
            <a:r>
              <a:rPr lang="en-US" dirty="0"/>
              <a:t>More than 20+ pre-trained ImageNet models(</a:t>
            </a:r>
            <a:r>
              <a:rPr lang="en-US" dirty="0" err="1"/>
              <a:t>ResNet</a:t>
            </a:r>
            <a:r>
              <a:rPr lang="en-US" dirty="0"/>
              <a:t>, </a:t>
            </a:r>
            <a:r>
              <a:rPr lang="en-US" dirty="0" err="1"/>
              <a:t>MobileNet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We achieved the best accuracy using some of the most popular models(e.g., </a:t>
            </a:r>
            <a:r>
              <a:rPr lang="en-US" dirty="0" err="1"/>
              <a:t>ResNet</a:t>
            </a:r>
            <a:r>
              <a:rPr lang="en-US" dirty="0"/>
              <a:t>), compared with other frameworks</a:t>
            </a:r>
          </a:p>
        </p:txBody>
      </p:sp>
    </p:spTree>
    <p:extLst>
      <p:ext uri="{BB962C8B-B14F-4D97-AF65-F5344CB8AC3E}">
        <p14:creationId xmlns:p14="http://schemas.microsoft.com/office/powerpoint/2010/main" val="207914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mputer Vision Architectures">
            <a:extLst>
              <a:ext uri="{FF2B5EF4-FFF2-40B4-BE49-F238E27FC236}">
                <a16:creationId xmlns:a16="http://schemas.microsoft.com/office/drawing/2014/main" id="{5D7867B2-0BCD-B043-AB6F-B189EF3B5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393" y="1969202"/>
            <a:ext cx="7772401" cy="930106"/>
          </a:xfrm>
          <a:prstGeom prst="rect">
            <a:avLst/>
          </a:prstGeom>
        </p:spPr>
        <p:txBody>
          <a:bodyPr/>
          <a:lstStyle/>
          <a:p>
            <a:r>
              <a:rPr dirty="0"/>
              <a:t>Computer Vision Architectures</a:t>
            </a:r>
          </a:p>
        </p:txBody>
      </p:sp>
    </p:spTree>
    <p:extLst>
      <p:ext uri="{BB962C8B-B14F-4D97-AF65-F5344CB8AC3E}">
        <p14:creationId xmlns:p14="http://schemas.microsoft.com/office/powerpoint/2010/main" val="971387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92" y="121199"/>
            <a:ext cx="8205304" cy="545741"/>
          </a:xfrm>
        </p:spPr>
        <p:txBody>
          <a:bodyPr/>
          <a:lstStyle/>
          <a:p>
            <a:r>
              <a:rPr lang="en-US" sz="2400" dirty="0"/>
              <a:t>What’s in </a:t>
            </a:r>
            <a:r>
              <a:rPr lang="en-US" sz="2400" dirty="0" err="1"/>
              <a:t>GluonCV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3767945" cy="35539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Object Detection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SSD and </a:t>
            </a:r>
            <a:r>
              <a:rPr lang="en-US" sz="1600" dirty="0">
                <a:solidFill>
                  <a:srgbClr val="FFE17B"/>
                </a:solidFill>
              </a:rPr>
              <a:t>YOLOv3</a:t>
            </a:r>
            <a:r>
              <a:rPr lang="en-US" sz="1600" dirty="0"/>
              <a:t>: fastest solution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Faster-RCNN, </a:t>
            </a:r>
            <a:r>
              <a:rPr lang="en-US" sz="1600" dirty="0">
                <a:solidFill>
                  <a:srgbClr val="FFE17B"/>
                </a:solidFill>
              </a:rPr>
              <a:t>RFCN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FFE17B"/>
                </a:solidFill>
              </a:rPr>
              <a:t>FPN</a:t>
            </a:r>
            <a:r>
              <a:rPr lang="en-US" sz="1600" dirty="0"/>
              <a:t>: slower but more accurate, especially for tiny objects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E17B"/>
                </a:solidFill>
              </a:rPr>
              <a:t>Mask-RCNN</a:t>
            </a:r>
            <a:r>
              <a:rPr lang="en-US" sz="1600" dirty="0"/>
              <a:t>: simultaneous object detection and semantic segmentation</a:t>
            </a:r>
          </a:p>
          <a:p>
            <a:endParaRPr lang="en-US" sz="1800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32F854B-B16A-8F4A-AAE3-B5FA7E86FC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850" y="1521913"/>
            <a:ext cx="4259668" cy="23960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402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What’s in </a:t>
            </a:r>
            <a:r>
              <a:rPr lang="en-US" sz="2400" dirty="0" err="1"/>
              <a:t>GluonCV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  <a:p>
            <a:pPr lvl="1"/>
            <a:r>
              <a:rPr lang="en-US" dirty="0"/>
              <a:t>FCN</a:t>
            </a:r>
          </a:p>
          <a:p>
            <a:pPr lvl="1"/>
            <a:r>
              <a:rPr lang="en-US" dirty="0" err="1"/>
              <a:t>PSPNet</a:t>
            </a:r>
            <a:endParaRPr lang="en-US" dirty="0"/>
          </a:p>
          <a:p>
            <a:pPr lvl="1"/>
            <a:r>
              <a:rPr lang="en-US" dirty="0">
                <a:solidFill>
                  <a:srgbClr val="FFFA6E"/>
                </a:solidFill>
              </a:rPr>
              <a:t>Mask-RCNN</a:t>
            </a:r>
          </a:p>
          <a:p>
            <a:pPr lvl="1"/>
            <a:r>
              <a:rPr lang="en-US" dirty="0" err="1">
                <a:solidFill>
                  <a:srgbClr val="FFFA6E"/>
                </a:solidFill>
              </a:rPr>
              <a:t>DeepLab</a:t>
            </a:r>
            <a:endParaRPr lang="en-US" dirty="0">
              <a:solidFill>
                <a:srgbClr val="FFFA6E"/>
              </a:solidFill>
            </a:endParaRP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9B4D26FC-B2DE-5841-AA2C-D4784E931D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699" y="1657246"/>
            <a:ext cx="4389071" cy="23574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0848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What’s in </a:t>
            </a:r>
            <a:r>
              <a:rPr lang="en-US" sz="2400" dirty="0" err="1"/>
              <a:t>GluonCV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Style Transfer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MSGNet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776CA69-D78D-5F48-897A-6DAFE1AD8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9539" y="948146"/>
            <a:ext cx="4186539" cy="31317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627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What’s in </a:t>
            </a:r>
            <a:r>
              <a:rPr lang="en-US" sz="2400" dirty="0" err="1"/>
              <a:t>GluonCV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3705315" cy="3553926"/>
          </a:xfrm>
        </p:spPr>
        <p:txBody>
          <a:bodyPr/>
          <a:lstStyle/>
          <a:p>
            <a:pPr>
              <a:defRPr>
                <a:solidFill>
                  <a:srgbClr val="FEFA6E"/>
                </a:solidFill>
              </a:defRPr>
            </a:pPr>
            <a:r>
              <a:rPr lang="en-US" dirty="0"/>
              <a:t>Generative Adversarial Networks (GAN)</a:t>
            </a:r>
          </a:p>
          <a:p>
            <a:pPr lvl="1">
              <a:defRPr>
                <a:solidFill>
                  <a:srgbClr val="FEFA6E"/>
                </a:solidFill>
              </a:defRPr>
            </a:pPr>
            <a:r>
              <a:rPr lang="en-US" dirty="0" err="1"/>
              <a:t>CycleGAN</a:t>
            </a:r>
            <a:endParaRPr lang="en-US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637DD168-9CD5-8942-AFF1-E588DEC0C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118" y="1072615"/>
            <a:ext cx="4025975" cy="29169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843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What’s in </a:t>
            </a:r>
            <a:r>
              <a:rPr lang="en-US" sz="2400" dirty="0" err="1"/>
              <a:t>GluonCV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3705315" cy="3553926"/>
          </a:xfrm>
        </p:spPr>
        <p:txBody>
          <a:bodyPr/>
          <a:lstStyle/>
          <a:p>
            <a:r>
              <a:rPr lang="en-US" dirty="0">
                <a:solidFill>
                  <a:srgbClr val="FFE17B"/>
                </a:solidFill>
              </a:rPr>
              <a:t>Distributed training</a:t>
            </a:r>
          </a:p>
          <a:p>
            <a:pPr lvl="1"/>
            <a:r>
              <a:rPr lang="en-US" dirty="0"/>
              <a:t>Take hours rather than days/weeks to train your own model on large datasets.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B16AC5A-65A4-E34B-A7D1-0C73573C8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0638" y="1188717"/>
            <a:ext cx="4081455" cy="25611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4574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What’s in </a:t>
            </a:r>
            <a:r>
              <a:rPr lang="en-US" sz="2400" dirty="0" err="1"/>
              <a:t>GluonCV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3705315" cy="3553926"/>
          </a:xfrm>
        </p:spPr>
        <p:txBody>
          <a:bodyPr/>
          <a:lstStyle/>
          <a:p>
            <a:pPr>
              <a:defRPr>
                <a:solidFill>
                  <a:srgbClr val="FEFA6E"/>
                </a:solidFill>
              </a:defRPr>
            </a:pPr>
            <a:r>
              <a:rPr lang="en-US" dirty="0"/>
              <a:t>Deployment</a:t>
            </a:r>
          </a:p>
          <a:p>
            <a:pPr lvl="1"/>
            <a:r>
              <a:rPr lang="en-US" dirty="0"/>
              <a:t>Deploy your models to laptops, smartphones, IoT devices</a:t>
            </a:r>
          </a:p>
          <a:p>
            <a:pPr lvl="1"/>
            <a:r>
              <a:rPr lang="en-US" dirty="0"/>
              <a:t>Unleash the performance potentials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8EFB483-57B5-F244-815C-2F7A4A5D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6013" y="1123059"/>
            <a:ext cx="4408139" cy="29081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8609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Like </a:t>
            </a:r>
            <a:r>
              <a:rPr lang="en-US" sz="2400" dirty="0" err="1"/>
              <a:t>GluonCV</a:t>
            </a:r>
            <a:r>
              <a:rPr lang="en-US" sz="2400" dirty="0"/>
              <a:t>?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12BB1E4A-245F-4040-8335-AEAC1AA390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908" y="2121900"/>
            <a:ext cx="1327938" cy="582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EDE4F9F0-318A-5241-9690-B8BC6CBAE7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416" y="2121900"/>
            <a:ext cx="974324" cy="582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20517777-80AD-D545-A582-C2203704D7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084" y="1309712"/>
            <a:ext cx="927101" cy="9271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742499" y="3306432"/>
            <a:ext cx="285834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2000" dirty="0">
                <a:solidFill>
                  <a:schemeClr val="bg1"/>
                </a:solidFill>
              </a:rPr>
              <a:t>https://gluon-</a:t>
            </a:r>
            <a:r>
              <a:rPr sz="2000" dirty="0" err="1">
                <a:solidFill>
                  <a:schemeClr val="bg1"/>
                </a:solidFill>
              </a:rPr>
              <a:t>cv.mxnet.io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186" y="3100154"/>
            <a:ext cx="806999" cy="82292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243100" y="1421477"/>
            <a:ext cx="3857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dmlc</a:t>
            </a:r>
            <a:r>
              <a:rPr lang="en-US" sz="2000" dirty="0">
                <a:solidFill>
                  <a:schemeClr val="bg1"/>
                </a:solidFill>
              </a:rPr>
              <a:t>/gluon-cv</a:t>
            </a:r>
          </a:p>
        </p:txBody>
      </p:sp>
    </p:spTree>
    <p:extLst>
      <p:ext uri="{BB962C8B-B14F-4D97-AF65-F5344CB8AC3E}">
        <p14:creationId xmlns:p14="http://schemas.microsoft.com/office/powerpoint/2010/main" val="1749069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70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8EF4-07D6-664E-A42B-7F6E8A40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1995</a:t>
            </a:r>
          </a:p>
        </p:txBody>
      </p:sp>
      <p:sp>
        <p:nvSpPr>
          <p:cNvPr id="9" name="Multiple convolutions blow up dimensionality…">
            <a:extLst>
              <a:ext uri="{FF2B5EF4-FFF2-40B4-BE49-F238E27FC236}">
                <a16:creationId xmlns:a16="http://schemas.microsoft.com/office/drawing/2014/main" id="{FD66CD85-63D7-B843-9F9A-6485355294EA}"/>
              </a:ext>
            </a:extLst>
          </p:cNvPr>
          <p:cNvSpPr txBox="1">
            <a:spLocks/>
          </p:cNvSpPr>
          <p:nvPr/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412" indent="-233412" defTabSz="443484">
              <a:buSzPct val="100000"/>
              <a:buFontTx/>
              <a:buChar char="•"/>
              <a:defRPr sz="2328"/>
            </a:pPr>
            <a:r>
              <a:rPr lang="en-US" sz="2328"/>
              <a:t>Multiple convolutions blow up dimensionality</a:t>
            </a:r>
            <a:br>
              <a:rPr lang="en-US" sz="2328"/>
            </a:br>
            <a:br>
              <a:rPr lang="en-US" sz="2328"/>
            </a:br>
            <a:br>
              <a:rPr lang="en-US" sz="2328"/>
            </a:br>
            <a:br>
              <a:rPr lang="en-US" sz="2328"/>
            </a:br>
            <a:br>
              <a:rPr lang="en-US" sz="2328"/>
            </a:br>
            <a:br>
              <a:rPr lang="en-US" sz="2328"/>
            </a:br>
            <a:endParaRPr lang="en-US" sz="2328"/>
          </a:p>
          <a:p>
            <a:pPr marL="233412" indent="-233412" defTabSz="443484">
              <a:buSzPct val="100000"/>
              <a:buFontTx/>
              <a:buChar char="•"/>
              <a:defRPr sz="2328"/>
            </a:pPr>
            <a:r>
              <a:rPr lang="en-US" sz="2328"/>
              <a:t>Subsampling - average over patches (works OK)</a:t>
            </a:r>
          </a:p>
          <a:p>
            <a:pPr marL="233412" indent="-233412" defTabSz="443484">
              <a:buSzPct val="100000"/>
              <a:buFontTx/>
              <a:buChar char="•"/>
              <a:defRPr sz="2328"/>
            </a:pPr>
            <a:r>
              <a:rPr lang="en-US" sz="2328"/>
              <a:t>MaxPooling - pick the maximum over patches (much better)</a:t>
            </a:r>
            <a:endParaRPr lang="en-US" sz="2328"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32457FDA-D834-CF40-8874-2D6B5F66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4622" y="1483587"/>
            <a:ext cx="6981098" cy="19223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140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lexNet (Krizhevsky et al., 2012)">
            <a:extLst>
              <a:ext uri="{FF2B5EF4-FFF2-40B4-BE49-F238E27FC236}">
                <a16:creationId xmlns:a16="http://schemas.microsoft.com/office/drawing/2014/main" id="{0A8A0E4D-C9C2-1D42-8A70-1665859358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AlexNet</a:t>
            </a:r>
            <a:r>
              <a:rPr dirty="0"/>
              <a:t> (</a:t>
            </a:r>
            <a:r>
              <a:rPr dirty="0" err="1"/>
              <a:t>Krizhevsky</a:t>
            </a:r>
            <a:r>
              <a:rPr dirty="0"/>
              <a:t> et al., 2012)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4EB6A219-83F6-394A-ADEB-DEE05B916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789" y="809113"/>
            <a:ext cx="7520214" cy="231306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More convolutional layers…">
            <a:extLst>
              <a:ext uri="{FF2B5EF4-FFF2-40B4-BE49-F238E27FC236}">
                <a16:creationId xmlns:a16="http://schemas.microsoft.com/office/drawing/2014/main" id="{2E0A29C2-9983-EC4C-BEF4-8BDF8DFB5D26}"/>
              </a:ext>
            </a:extLst>
          </p:cNvPr>
          <p:cNvSpPr txBox="1">
            <a:spLocks/>
          </p:cNvSpPr>
          <p:nvPr/>
        </p:nvSpPr>
        <p:spPr>
          <a:xfrm>
            <a:off x="340592" y="3446144"/>
            <a:ext cx="7090722" cy="1329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193" indent="-226193" defTabSz="429768">
              <a:buSzPct val="100000"/>
              <a:buFontTx/>
              <a:buChar char="•"/>
              <a:defRPr sz="2256"/>
            </a:pPr>
            <a:r>
              <a:rPr lang="en-US" sz="1800" dirty="0"/>
              <a:t>More convolutional layers</a:t>
            </a:r>
          </a:p>
          <a:p>
            <a:pPr marL="226193" indent="-226193" defTabSz="429768">
              <a:buSzPct val="100000"/>
              <a:buFontTx/>
              <a:buChar char="•"/>
              <a:defRPr sz="2256"/>
            </a:pPr>
            <a:r>
              <a:rPr lang="en-US" sz="1800" dirty="0"/>
              <a:t>More channels</a:t>
            </a:r>
          </a:p>
          <a:p>
            <a:pPr marL="226193" indent="-226193" defTabSz="429768">
              <a:buSzPct val="100000"/>
              <a:buFontTx/>
              <a:buChar char="•"/>
              <a:defRPr sz="2256"/>
            </a:pPr>
            <a:r>
              <a:rPr lang="en-US" sz="1800" dirty="0"/>
              <a:t>More filters</a:t>
            </a:r>
          </a:p>
          <a:p>
            <a:pPr marL="226193" indent="-226193" defTabSz="429768">
              <a:buSzPct val="100000"/>
              <a:buFontTx/>
              <a:buChar char="•"/>
              <a:defRPr sz="2256"/>
            </a:pPr>
            <a:r>
              <a:rPr lang="en-US" sz="1800" dirty="0"/>
              <a:t>More data</a:t>
            </a:r>
          </a:p>
        </p:txBody>
      </p:sp>
      <p:sp>
        <p:nvSpPr>
          <p:cNvPr id="15" name="More computation">
            <a:extLst>
              <a:ext uri="{FF2B5EF4-FFF2-40B4-BE49-F238E27FC236}">
                <a16:creationId xmlns:a16="http://schemas.microsoft.com/office/drawing/2014/main" id="{3B91857A-FFFD-FE4D-8341-6FBA378B5BCB}"/>
              </a:ext>
            </a:extLst>
          </p:cNvPr>
          <p:cNvSpPr/>
          <p:nvPr/>
        </p:nvSpPr>
        <p:spPr>
          <a:xfrm>
            <a:off x="3990328" y="3621672"/>
            <a:ext cx="3627736" cy="914202"/>
          </a:xfrm>
          <a:prstGeom prst="roundRect">
            <a:avLst>
              <a:gd name="adj" fmla="val 20838"/>
            </a:avLst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dirty="0"/>
              <a:t>More computation</a:t>
            </a:r>
          </a:p>
        </p:txBody>
      </p:sp>
    </p:spTree>
    <p:extLst>
      <p:ext uri="{BB962C8B-B14F-4D97-AF65-F5344CB8AC3E}">
        <p14:creationId xmlns:p14="http://schemas.microsoft.com/office/powerpoint/2010/main" val="750216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lexNet (Krizhevsky et al., 2012)">
            <a:extLst>
              <a:ext uri="{FF2B5EF4-FFF2-40B4-BE49-F238E27FC236}">
                <a16:creationId xmlns:a16="http://schemas.microsoft.com/office/drawing/2014/main" id="{0A8A0E4D-C9C2-1D42-8A70-1665859358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789" y="114935"/>
            <a:ext cx="8205304" cy="54574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Deep and Narrow</a:t>
            </a:r>
            <a:r>
              <a:rPr lang="en-US" dirty="0"/>
              <a:t> or </a:t>
            </a:r>
            <a:r>
              <a:rPr lang="en-US" dirty="0">
                <a:solidFill>
                  <a:srgbClr val="FF2600"/>
                </a:solidFill>
              </a:rPr>
              <a:t>Wide and Shallow</a:t>
            </a:r>
            <a:endParaRPr dirty="0"/>
          </a:p>
        </p:txBody>
      </p:sp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5AC38086-049A-A345-9D1A-D496CD0103AC}"/>
              </a:ext>
            </a:extLst>
          </p:cNvPr>
          <p:cNvGraphicFramePr/>
          <p:nvPr/>
        </p:nvGraphicFramePr>
        <p:xfrm>
          <a:off x="6447149" y="727728"/>
          <a:ext cx="2391732" cy="2834640"/>
        </p:xfrm>
        <a:graphic>
          <a:graphicData uri="http://schemas.openxmlformats.org/drawingml/2006/table">
            <a:tbl>
              <a:tblPr/>
              <a:tblGrid>
                <a:gridCol w="265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EC5D5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EC5D5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EC5D5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EC5D5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+">
            <a:extLst>
              <a:ext uri="{FF2B5EF4-FFF2-40B4-BE49-F238E27FC236}">
                <a16:creationId xmlns:a16="http://schemas.microsoft.com/office/drawing/2014/main" id="{1013CADB-1646-E14C-8D2C-2091DC800F16}"/>
              </a:ext>
            </a:extLst>
          </p:cNvPr>
          <p:cNvSpPr txBox="1"/>
          <p:nvPr/>
        </p:nvSpPr>
        <p:spPr>
          <a:xfrm>
            <a:off x="2869646" y="1526282"/>
            <a:ext cx="22698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vs.">
            <a:extLst>
              <a:ext uri="{FF2B5EF4-FFF2-40B4-BE49-F238E27FC236}">
                <a16:creationId xmlns:a16="http://schemas.microsoft.com/office/drawing/2014/main" id="{E8366DAF-EAE8-E840-9327-BAF9881C2E8D}"/>
              </a:ext>
            </a:extLst>
          </p:cNvPr>
          <p:cNvSpPr txBox="1"/>
          <p:nvPr/>
        </p:nvSpPr>
        <p:spPr>
          <a:xfrm>
            <a:off x="5841514" y="1526282"/>
            <a:ext cx="38728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solidFill>
                  <a:schemeClr val="bg1"/>
                </a:solidFill>
              </a:rPr>
              <a:t>vs</a:t>
            </a:r>
            <a:r>
              <a:rPr dirty="0"/>
              <a:t>.</a:t>
            </a:r>
          </a:p>
        </p:txBody>
      </p:sp>
      <p:graphicFrame>
        <p:nvGraphicFramePr>
          <p:cNvPr id="25" name="Table">
            <a:extLst>
              <a:ext uri="{FF2B5EF4-FFF2-40B4-BE49-F238E27FC236}">
                <a16:creationId xmlns:a16="http://schemas.microsoft.com/office/drawing/2014/main" id="{30017292-BB90-434E-AD02-C94558F09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497018"/>
              </p:ext>
            </p:extLst>
          </p:nvPr>
        </p:nvGraphicFramePr>
        <p:xfrm>
          <a:off x="334144" y="727728"/>
          <a:ext cx="2391732" cy="2834640"/>
        </p:xfrm>
        <a:graphic>
          <a:graphicData uri="http://schemas.openxmlformats.org/drawingml/2006/table">
            <a:tbl>
              <a:tblPr/>
              <a:tblGrid>
                <a:gridCol w="265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983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83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83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83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3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EC5D5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83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EC5D5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C8250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83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83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83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6" name="Table">
            <a:extLst>
              <a:ext uri="{FF2B5EF4-FFF2-40B4-BE49-F238E27FC236}">
                <a16:creationId xmlns:a16="http://schemas.microsoft.com/office/drawing/2014/main" id="{DB96B42D-6292-9149-A075-4F66898EF1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611437"/>
              </p:ext>
            </p:extLst>
          </p:nvPr>
        </p:nvGraphicFramePr>
        <p:xfrm>
          <a:off x="3390646" y="727728"/>
          <a:ext cx="2391732" cy="2834640"/>
        </p:xfrm>
        <a:graphic>
          <a:graphicData uri="http://schemas.openxmlformats.org/drawingml/2006/table">
            <a:tbl>
              <a:tblPr/>
              <a:tblGrid>
                <a:gridCol w="265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57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EC5D5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00882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EC5D5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EC5D57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solidFill>
                      <a:srgbClr val="70BF4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>
                        <a:solidFill>
                          <a:srgbClr val="002060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418"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469900" algn="l"/>
                        </a:tabLst>
                        <a:defRPr sz="1400">
                          <a:solidFill>
                            <a:srgbClr val="868686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BBBBBB"/>
                      </a:solidFill>
                      <a:miter lim="400000"/>
                    </a:lnL>
                    <a:lnR w="12700">
                      <a:solidFill>
                        <a:srgbClr val="BBBBBB"/>
                      </a:solidFill>
                      <a:miter lim="400000"/>
                    </a:lnR>
                    <a:lnT w="12700">
                      <a:solidFill>
                        <a:srgbClr val="BBBBBB"/>
                      </a:solidFill>
                      <a:miter lim="400000"/>
                    </a:lnT>
                    <a:lnB w="12700">
                      <a:solidFill>
                        <a:srgbClr val="BBBBBB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8" name="Want to reach receptive field of size k…">
            <a:extLst>
              <a:ext uri="{FF2B5EF4-FFF2-40B4-BE49-F238E27FC236}">
                <a16:creationId xmlns:a16="http://schemas.microsoft.com/office/drawing/2014/main" id="{C3088175-3959-F743-BE9D-B072E613F2E6}"/>
              </a:ext>
            </a:extLst>
          </p:cNvPr>
          <p:cNvSpPr txBox="1">
            <a:spLocks/>
          </p:cNvSpPr>
          <p:nvPr/>
        </p:nvSpPr>
        <p:spPr>
          <a:xfrm>
            <a:off x="334144" y="3541061"/>
            <a:ext cx="8657098" cy="1469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162" indent="-214162" defTabSz="406908">
              <a:buSzPct val="100000"/>
              <a:buFontTx/>
              <a:buChar char="•"/>
              <a:defRPr sz="2136"/>
            </a:pPr>
            <a:r>
              <a:rPr lang="en-US" sz="1600" dirty="0"/>
              <a:t>Want to reach receptive field of size k</a:t>
            </a:r>
          </a:p>
          <a:p>
            <a:pPr marL="553252" lvl="1" indent="-214162" defTabSz="406908">
              <a:defRPr sz="2136"/>
            </a:pPr>
            <a:r>
              <a:rPr lang="en-US" sz="1600" dirty="0"/>
              <a:t>Use one large filter (linear mix of many, then nonlinearity)</a:t>
            </a:r>
          </a:p>
          <a:p>
            <a:pPr marL="553252" lvl="1" indent="-214162" defTabSz="406908">
              <a:defRPr sz="2136"/>
            </a:pPr>
            <a:r>
              <a:rPr lang="en-US" sz="1600" dirty="0"/>
              <a:t>Use several small filters (many linear mixes of few) - has fewer parameters</a:t>
            </a:r>
          </a:p>
          <a:p>
            <a:pPr marL="214162" indent="-214162" defTabSz="406908">
              <a:buSzPct val="100000"/>
              <a:buFontTx/>
              <a:buChar char="•"/>
              <a:defRPr sz="2136"/>
            </a:pPr>
            <a:r>
              <a:rPr lang="en-US" sz="1600" dirty="0" err="1"/>
              <a:t>Simonyan</a:t>
            </a:r>
            <a:r>
              <a:rPr lang="en-US" sz="1600" dirty="0"/>
              <a:t> &amp; Zisserman, 2014 find that deep and narrow wins</a:t>
            </a:r>
          </a:p>
        </p:txBody>
      </p:sp>
    </p:spTree>
    <p:extLst>
      <p:ext uri="{BB962C8B-B14F-4D97-AF65-F5344CB8AC3E}">
        <p14:creationId xmlns:p14="http://schemas.microsoft.com/office/powerpoint/2010/main" val="91890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ute different filters…">
            <a:extLst>
              <a:ext uri="{FF2B5EF4-FFF2-40B4-BE49-F238E27FC236}">
                <a16:creationId xmlns:a16="http://schemas.microsoft.com/office/drawing/2014/main" id="{D4B168A0-A8D2-BD4D-88B7-DE890F30CCDB}"/>
              </a:ext>
            </a:extLst>
          </p:cNvPr>
          <p:cNvSpPr txBox="1">
            <a:spLocks/>
          </p:cNvSpPr>
          <p:nvPr/>
        </p:nvSpPr>
        <p:spPr>
          <a:xfrm>
            <a:off x="340592" y="1009331"/>
            <a:ext cx="8205304" cy="3553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631" indent="-240631">
              <a:buSzPct val="100000"/>
              <a:buFontTx/>
              <a:buChar char="•"/>
            </a:pPr>
            <a:r>
              <a:rPr lang="en-US" dirty="0"/>
              <a:t>Compute different filters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en-US" dirty="0"/>
              <a:t>Compose one big vector from all of them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en-US" dirty="0"/>
              <a:t>Layer them iteratively</a:t>
            </a: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7B37EEB4-03E7-4646-AEA8-C4BAB12D4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95" y="2457764"/>
            <a:ext cx="8813610" cy="21440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69A3F-51F3-7043-8639-3E202720C95E}"/>
              </a:ext>
            </a:extLst>
          </p:cNvPr>
          <p:cNvSpPr txBox="1"/>
          <p:nvPr/>
        </p:nvSpPr>
        <p:spPr>
          <a:xfrm>
            <a:off x="3876549" y="4634914"/>
            <a:ext cx="4492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Szegedy</a:t>
            </a:r>
            <a:r>
              <a:rPr lang="en-US" sz="1200" dirty="0">
                <a:solidFill>
                  <a:schemeClr val="bg1"/>
                </a:solidFill>
              </a:rPr>
              <a:t> et al</a:t>
            </a:r>
            <a:r>
              <a:rPr lang="en-US" sz="1200" dirty="0"/>
              <a:t>. </a:t>
            </a:r>
            <a:r>
              <a:rPr lang="en-US" sz="1200" u="sng" dirty="0">
                <a:solidFill>
                  <a:srgbClr val="686CEA"/>
                </a:solidFill>
                <a:uFill>
                  <a:solidFill>
                    <a:srgbClr val="686CEA"/>
                  </a:solidFill>
                </a:uFill>
                <a:hlinkClick r:id="rId3"/>
              </a:rPr>
              <a:t>arxiv.org/pdf/1409.4842v1.pdf</a:t>
            </a:r>
          </a:p>
          <a:p>
            <a:endParaRPr lang="en-US" dirty="0"/>
          </a:p>
        </p:txBody>
      </p:sp>
      <p:sp>
        <p:nvSpPr>
          <p:cNvPr id="14" name="Fancy structures">
            <a:extLst>
              <a:ext uri="{FF2B5EF4-FFF2-40B4-BE49-F238E27FC236}">
                <a16:creationId xmlns:a16="http://schemas.microsoft.com/office/drawing/2014/main" id="{AB5416C8-988B-024C-A08D-628FFF805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Fancy structures</a:t>
            </a:r>
            <a:r>
              <a:rPr lang="en-US" dirty="0"/>
              <a:t> - Networks of networks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24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tch Norm (Ioffe et al., 2015)">
            <a:extLst>
              <a:ext uri="{FF2B5EF4-FFF2-40B4-BE49-F238E27FC236}">
                <a16:creationId xmlns:a16="http://schemas.microsoft.com/office/drawing/2014/main" id="{94F0594F-61A4-C440-8FE2-9E5C4C1A7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/>
          <a:p>
            <a:r>
              <a:rPr dirty="0"/>
              <a:t>Batch Norm (</a:t>
            </a:r>
            <a:r>
              <a:rPr dirty="0" err="1"/>
              <a:t>Ioffe</a:t>
            </a:r>
            <a:r>
              <a:rPr dirty="0"/>
              <a:t> et al., 2015)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E82BD14-7FDD-B144-82CD-27431CD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9637" y="114937"/>
            <a:ext cx="1070093" cy="440626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oss">
            <a:extLst>
              <a:ext uri="{FF2B5EF4-FFF2-40B4-BE49-F238E27FC236}">
                <a16:creationId xmlns:a16="http://schemas.microsoft.com/office/drawing/2014/main" id="{41F89561-C713-354C-AE5D-900EB8315431}"/>
              </a:ext>
            </a:extLst>
          </p:cNvPr>
          <p:cNvSpPr/>
          <p:nvPr/>
        </p:nvSpPr>
        <p:spPr>
          <a:xfrm>
            <a:off x="6837271" y="87371"/>
            <a:ext cx="1250053" cy="600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1" y="0"/>
                </a:moveTo>
                <a:cubicBezTo>
                  <a:pt x="337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37" y="21600"/>
                  <a:pt x="751" y="21600"/>
                </a:cubicBezTo>
                <a:lnTo>
                  <a:pt x="14239" y="21600"/>
                </a:lnTo>
                <a:cubicBezTo>
                  <a:pt x="14653" y="21600"/>
                  <a:pt x="14989" y="20736"/>
                  <a:pt x="14989" y="19674"/>
                </a:cubicBezTo>
                <a:lnTo>
                  <a:pt x="14989" y="10615"/>
                </a:lnTo>
                <a:lnTo>
                  <a:pt x="21600" y="6762"/>
                </a:lnTo>
                <a:lnTo>
                  <a:pt x="14989" y="2925"/>
                </a:lnTo>
                <a:lnTo>
                  <a:pt x="14989" y="1926"/>
                </a:lnTo>
                <a:cubicBezTo>
                  <a:pt x="14989" y="864"/>
                  <a:pt x="14653" y="0"/>
                  <a:pt x="14239" y="0"/>
                </a:cubicBezTo>
                <a:lnTo>
                  <a:pt x="751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t>loss</a:t>
            </a:r>
          </a:p>
        </p:txBody>
      </p:sp>
      <p:sp>
        <p:nvSpPr>
          <p:cNvPr id="9" name="data">
            <a:extLst>
              <a:ext uri="{FF2B5EF4-FFF2-40B4-BE49-F238E27FC236}">
                <a16:creationId xmlns:a16="http://schemas.microsoft.com/office/drawing/2014/main" id="{4B696B15-6BDC-9A4F-A3CF-6E0D8FCA3590}"/>
              </a:ext>
            </a:extLst>
          </p:cNvPr>
          <p:cNvSpPr/>
          <p:nvPr/>
        </p:nvSpPr>
        <p:spPr>
          <a:xfrm>
            <a:off x="6837271" y="4231231"/>
            <a:ext cx="1250053" cy="59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6" y="0"/>
                </a:moveTo>
                <a:cubicBezTo>
                  <a:pt x="312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12" y="21600"/>
                  <a:pt x="696" y="21600"/>
                </a:cubicBezTo>
                <a:lnTo>
                  <a:pt x="13199" y="21600"/>
                </a:lnTo>
                <a:cubicBezTo>
                  <a:pt x="13583" y="21600"/>
                  <a:pt x="13895" y="20736"/>
                  <a:pt x="13895" y="19674"/>
                </a:cubicBezTo>
                <a:lnTo>
                  <a:pt x="13895" y="11057"/>
                </a:lnTo>
                <a:lnTo>
                  <a:pt x="21600" y="7219"/>
                </a:lnTo>
                <a:lnTo>
                  <a:pt x="13895" y="3367"/>
                </a:lnTo>
                <a:lnTo>
                  <a:pt x="13895" y="1926"/>
                </a:lnTo>
                <a:cubicBezTo>
                  <a:pt x="13895" y="864"/>
                  <a:pt x="13583" y="0"/>
                  <a:pt x="13199" y="0"/>
                </a:cubicBezTo>
                <a:lnTo>
                  <a:pt x="696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data</a:t>
            </a:r>
          </a:p>
        </p:txBody>
      </p:sp>
      <p:sp>
        <p:nvSpPr>
          <p:cNvPr id="10" name="Double Arrow">
            <a:extLst>
              <a:ext uri="{FF2B5EF4-FFF2-40B4-BE49-F238E27FC236}">
                <a16:creationId xmlns:a16="http://schemas.microsoft.com/office/drawing/2014/main" id="{BC65FACA-B438-1D4F-90FF-347EC9C317C5}"/>
              </a:ext>
            </a:extLst>
          </p:cNvPr>
          <p:cNvSpPr/>
          <p:nvPr/>
        </p:nvSpPr>
        <p:spPr>
          <a:xfrm rot="16200000">
            <a:off x="5723215" y="2324800"/>
            <a:ext cx="3177289" cy="377311"/>
          </a:xfrm>
          <a:prstGeom prst="leftRightArrow">
            <a:avLst>
              <a:gd name="adj1" fmla="val 27526"/>
              <a:gd name="adj2" fmla="val 99165"/>
            </a:avLst>
          </a:prstGeom>
          <a:solidFill>
            <a:srgbClr val="FF2600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Loss occurs at last layer…">
            <a:extLst>
              <a:ext uri="{FF2B5EF4-FFF2-40B4-BE49-F238E27FC236}">
                <a16:creationId xmlns:a16="http://schemas.microsoft.com/office/drawing/2014/main" id="{A9773851-7AF1-DE4A-A127-37405D6C1D87}"/>
              </a:ext>
            </a:extLst>
          </p:cNvPr>
          <p:cNvSpPr txBox="1">
            <a:spLocks/>
          </p:cNvSpPr>
          <p:nvPr/>
        </p:nvSpPr>
        <p:spPr>
          <a:xfrm>
            <a:off x="340592" y="1009331"/>
            <a:ext cx="7813529" cy="3937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631" indent="-240631">
              <a:buSzPct val="100000"/>
              <a:buFontTx/>
              <a:buChar char="•"/>
            </a:pPr>
            <a:r>
              <a:rPr lang="en-US"/>
              <a:t>Loss occurs at last layer</a:t>
            </a:r>
          </a:p>
          <a:p>
            <a:pPr marL="621631" lvl="1" indent="-240631"/>
            <a:r>
              <a:rPr lang="en-US"/>
              <a:t>Last layers learn quickly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en-US"/>
              <a:t>Data is inserted at bottom layer</a:t>
            </a:r>
          </a:p>
          <a:p>
            <a:pPr marL="621631" lvl="1" indent="-240631">
              <a:defRPr>
                <a:solidFill>
                  <a:srgbClr val="FF2600"/>
                </a:solidFill>
              </a:defRPr>
            </a:pPr>
            <a:r>
              <a:rPr lang="en-US">
                <a:solidFill>
                  <a:srgbClr val="FF2600"/>
                </a:solidFill>
              </a:rPr>
              <a:t>Bottom layers change - </a:t>
            </a:r>
            <a:r>
              <a:rPr lang="en-US" b="1">
                <a:solidFill>
                  <a:srgbClr val="FF2600"/>
                </a:solidFill>
              </a:rPr>
              <a:t>everything</a:t>
            </a:r>
            <a:r>
              <a:rPr lang="en-US">
                <a:solidFill>
                  <a:srgbClr val="FF2600"/>
                </a:solidFill>
              </a:rPr>
              <a:t> changes</a:t>
            </a:r>
          </a:p>
          <a:p>
            <a:pPr marL="621631" lvl="1" indent="-240631">
              <a:defRPr>
                <a:solidFill>
                  <a:srgbClr val="FF2600"/>
                </a:solidFill>
              </a:defRPr>
            </a:pPr>
            <a:r>
              <a:rPr lang="en-US">
                <a:solidFill>
                  <a:srgbClr val="FF2600"/>
                </a:solidFill>
              </a:rPr>
              <a:t>Last layers need to relearn many times</a:t>
            </a:r>
          </a:p>
          <a:p>
            <a:pPr marL="621631" lvl="1" indent="-240631">
              <a:defRPr>
                <a:solidFill>
                  <a:srgbClr val="FF2600"/>
                </a:solidFill>
              </a:defRPr>
            </a:pPr>
            <a:r>
              <a:rPr lang="en-US">
                <a:solidFill>
                  <a:srgbClr val="FF2600"/>
                </a:solidFill>
              </a:rPr>
              <a:t>Slow convergence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en-US"/>
              <a:t>This is like covariate shift</a:t>
            </a:r>
            <a:br>
              <a:rPr lang="en-US"/>
            </a:br>
            <a:r>
              <a:rPr lang="en-US">
                <a:solidFill>
                  <a:schemeClr val="accent3"/>
                </a:solidFill>
              </a:rPr>
              <a:t>Can we avoid changing last layers while </a:t>
            </a:r>
            <a:br>
              <a:rPr lang="en-US">
                <a:solidFill>
                  <a:schemeClr val="accent3"/>
                </a:solidFill>
              </a:rPr>
            </a:br>
            <a:r>
              <a:rPr lang="en-US">
                <a:solidFill>
                  <a:schemeClr val="accent3"/>
                </a:solidFill>
              </a:rPr>
              <a:t>learning first layers?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867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tch Norm (Ioffe et al., 2015)">
            <a:extLst>
              <a:ext uri="{FF2B5EF4-FFF2-40B4-BE49-F238E27FC236}">
                <a16:creationId xmlns:a16="http://schemas.microsoft.com/office/drawing/2014/main" id="{94F0594F-61A4-C440-8FE2-9E5C4C1A7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/>
          <a:p>
            <a:r>
              <a:rPr dirty="0"/>
              <a:t>Batch Norm (</a:t>
            </a:r>
            <a:r>
              <a:rPr dirty="0" err="1"/>
              <a:t>Ioffe</a:t>
            </a:r>
            <a:r>
              <a:rPr dirty="0"/>
              <a:t> et al., 2015)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E82BD14-7FDD-B144-82CD-27431CDA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9637" y="114937"/>
            <a:ext cx="1070093" cy="440626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oss">
            <a:extLst>
              <a:ext uri="{FF2B5EF4-FFF2-40B4-BE49-F238E27FC236}">
                <a16:creationId xmlns:a16="http://schemas.microsoft.com/office/drawing/2014/main" id="{41F89561-C713-354C-AE5D-900EB8315431}"/>
              </a:ext>
            </a:extLst>
          </p:cNvPr>
          <p:cNvSpPr/>
          <p:nvPr/>
        </p:nvSpPr>
        <p:spPr>
          <a:xfrm>
            <a:off x="6837271" y="87371"/>
            <a:ext cx="1250053" cy="600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1" y="0"/>
                </a:moveTo>
                <a:cubicBezTo>
                  <a:pt x="337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37" y="21600"/>
                  <a:pt x="751" y="21600"/>
                </a:cubicBezTo>
                <a:lnTo>
                  <a:pt x="14239" y="21600"/>
                </a:lnTo>
                <a:cubicBezTo>
                  <a:pt x="14653" y="21600"/>
                  <a:pt x="14989" y="20736"/>
                  <a:pt x="14989" y="19674"/>
                </a:cubicBezTo>
                <a:lnTo>
                  <a:pt x="14989" y="10615"/>
                </a:lnTo>
                <a:lnTo>
                  <a:pt x="21600" y="6762"/>
                </a:lnTo>
                <a:lnTo>
                  <a:pt x="14989" y="2925"/>
                </a:lnTo>
                <a:lnTo>
                  <a:pt x="14989" y="1926"/>
                </a:lnTo>
                <a:cubicBezTo>
                  <a:pt x="14989" y="864"/>
                  <a:pt x="14653" y="0"/>
                  <a:pt x="14239" y="0"/>
                </a:cubicBezTo>
                <a:lnTo>
                  <a:pt x="751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t>loss</a:t>
            </a:r>
          </a:p>
        </p:txBody>
      </p:sp>
      <p:sp>
        <p:nvSpPr>
          <p:cNvPr id="9" name="data">
            <a:extLst>
              <a:ext uri="{FF2B5EF4-FFF2-40B4-BE49-F238E27FC236}">
                <a16:creationId xmlns:a16="http://schemas.microsoft.com/office/drawing/2014/main" id="{4B696B15-6BDC-9A4F-A3CF-6E0D8FCA3590}"/>
              </a:ext>
            </a:extLst>
          </p:cNvPr>
          <p:cNvSpPr/>
          <p:nvPr/>
        </p:nvSpPr>
        <p:spPr>
          <a:xfrm>
            <a:off x="6837271" y="4231231"/>
            <a:ext cx="1250053" cy="594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6" y="0"/>
                </a:moveTo>
                <a:cubicBezTo>
                  <a:pt x="312" y="0"/>
                  <a:pt x="0" y="864"/>
                  <a:pt x="0" y="1926"/>
                </a:cubicBezTo>
                <a:lnTo>
                  <a:pt x="0" y="19674"/>
                </a:lnTo>
                <a:cubicBezTo>
                  <a:pt x="0" y="20736"/>
                  <a:pt x="312" y="21600"/>
                  <a:pt x="696" y="21600"/>
                </a:cubicBezTo>
                <a:lnTo>
                  <a:pt x="13199" y="21600"/>
                </a:lnTo>
                <a:cubicBezTo>
                  <a:pt x="13583" y="21600"/>
                  <a:pt x="13895" y="20736"/>
                  <a:pt x="13895" y="19674"/>
                </a:cubicBezTo>
                <a:lnTo>
                  <a:pt x="13895" y="11057"/>
                </a:lnTo>
                <a:lnTo>
                  <a:pt x="21600" y="7219"/>
                </a:lnTo>
                <a:lnTo>
                  <a:pt x="13895" y="3367"/>
                </a:lnTo>
                <a:lnTo>
                  <a:pt x="13895" y="1926"/>
                </a:lnTo>
                <a:cubicBezTo>
                  <a:pt x="13895" y="864"/>
                  <a:pt x="13583" y="0"/>
                  <a:pt x="13199" y="0"/>
                </a:cubicBezTo>
                <a:lnTo>
                  <a:pt x="696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algn="l"/>
            <a:r>
              <a:rPr dirty="0"/>
              <a:t>data</a:t>
            </a:r>
          </a:p>
        </p:txBody>
      </p:sp>
      <p:sp>
        <p:nvSpPr>
          <p:cNvPr id="10" name="Double Arrow">
            <a:extLst>
              <a:ext uri="{FF2B5EF4-FFF2-40B4-BE49-F238E27FC236}">
                <a16:creationId xmlns:a16="http://schemas.microsoft.com/office/drawing/2014/main" id="{BC65FACA-B438-1D4F-90FF-347EC9C317C5}"/>
              </a:ext>
            </a:extLst>
          </p:cNvPr>
          <p:cNvSpPr/>
          <p:nvPr/>
        </p:nvSpPr>
        <p:spPr>
          <a:xfrm rot="16200000">
            <a:off x="5723215" y="2324800"/>
            <a:ext cx="3177289" cy="377311"/>
          </a:xfrm>
          <a:prstGeom prst="leftRightArrow">
            <a:avLst>
              <a:gd name="adj1" fmla="val 27526"/>
              <a:gd name="adj2" fmla="val 99165"/>
            </a:avLst>
          </a:prstGeom>
          <a:solidFill>
            <a:srgbClr val="FF2600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Can we avoid changing last layers while  learning first layers?…">
            <a:extLst>
              <a:ext uri="{FF2B5EF4-FFF2-40B4-BE49-F238E27FC236}">
                <a16:creationId xmlns:a16="http://schemas.microsoft.com/office/drawing/2014/main" id="{D1830280-2782-924F-AE6E-0E0D5B98CC71}"/>
              </a:ext>
            </a:extLst>
          </p:cNvPr>
          <p:cNvSpPr txBox="1">
            <a:spLocks/>
          </p:cNvSpPr>
          <p:nvPr/>
        </p:nvSpPr>
        <p:spPr>
          <a:xfrm>
            <a:off x="340592" y="1009331"/>
            <a:ext cx="7813529" cy="3937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631" indent="-240631">
              <a:buSzPct val="100000"/>
              <a:buFontTx/>
              <a:buChar char="•"/>
            </a:pPr>
            <a:r>
              <a:rPr lang="en-US"/>
              <a:t>Can we avoid changing last layers while </a:t>
            </a:r>
            <a:br>
              <a:rPr lang="en-US"/>
            </a:br>
            <a:r>
              <a:rPr lang="en-US"/>
              <a:t>learning first layers?</a:t>
            </a:r>
          </a:p>
          <a:p>
            <a:pPr marL="240631" indent="-240631">
              <a:buSzPct val="100000"/>
              <a:buFontTx/>
              <a:buChar char="•"/>
            </a:pPr>
            <a:r>
              <a:rPr lang="en-US"/>
              <a:t>Fix mean and variance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and adjust it separately</a:t>
            </a:r>
            <a:endParaRPr lang="en-US" dirty="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0CC26DE4-C0E0-7B49-9C51-61C451A0F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795" y="2279378"/>
            <a:ext cx="64643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9A05C1CA-A708-AC4A-A00C-75233BE3E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3245" y="3837226"/>
            <a:ext cx="28194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mean">
            <a:extLst>
              <a:ext uri="{FF2B5EF4-FFF2-40B4-BE49-F238E27FC236}">
                <a16:creationId xmlns:a16="http://schemas.microsoft.com/office/drawing/2014/main" id="{87FF78AB-31C3-934B-9361-EDC3F0225C28}"/>
              </a:ext>
            </a:extLst>
          </p:cNvPr>
          <p:cNvSpPr/>
          <p:nvPr/>
        </p:nvSpPr>
        <p:spPr>
          <a:xfrm>
            <a:off x="5309108" y="3220628"/>
            <a:ext cx="1232695" cy="72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90" y="0"/>
                </a:moveTo>
                <a:cubicBezTo>
                  <a:pt x="3272" y="0"/>
                  <a:pt x="2851" y="715"/>
                  <a:pt x="2851" y="1593"/>
                </a:cubicBezTo>
                <a:lnTo>
                  <a:pt x="2851" y="11308"/>
                </a:lnTo>
                <a:lnTo>
                  <a:pt x="0" y="21600"/>
                </a:lnTo>
                <a:lnTo>
                  <a:pt x="8561" y="17870"/>
                </a:lnTo>
                <a:lnTo>
                  <a:pt x="20661" y="17870"/>
                </a:lnTo>
                <a:cubicBezTo>
                  <a:pt x="21179" y="17870"/>
                  <a:pt x="21600" y="17155"/>
                  <a:pt x="21600" y="16277"/>
                </a:cubicBezTo>
                <a:lnTo>
                  <a:pt x="21600" y="1593"/>
                </a:lnTo>
                <a:cubicBezTo>
                  <a:pt x="21600" y="715"/>
                  <a:pt x="21179" y="0"/>
                  <a:pt x="20661" y="0"/>
                </a:cubicBezTo>
                <a:lnTo>
                  <a:pt x="3790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t>mean</a:t>
            </a:r>
          </a:p>
        </p:txBody>
      </p:sp>
      <p:sp>
        <p:nvSpPr>
          <p:cNvPr id="20" name="variance">
            <a:extLst>
              <a:ext uri="{FF2B5EF4-FFF2-40B4-BE49-F238E27FC236}">
                <a16:creationId xmlns:a16="http://schemas.microsoft.com/office/drawing/2014/main" id="{920B0CCB-5156-EE4B-9866-40C6BE2D772D}"/>
              </a:ext>
            </a:extLst>
          </p:cNvPr>
          <p:cNvSpPr/>
          <p:nvPr/>
        </p:nvSpPr>
        <p:spPr>
          <a:xfrm>
            <a:off x="2302087" y="4256107"/>
            <a:ext cx="1500585" cy="761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7" y="0"/>
                </a:moveTo>
                <a:lnTo>
                  <a:pt x="16464" y="4559"/>
                </a:lnTo>
                <a:lnTo>
                  <a:pt x="771" y="4559"/>
                </a:lnTo>
                <a:cubicBezTo>
                  <a:pt x="346" y="4559"/>
                  <a:pt x="0" y="5240"/>
                  <a:pt x="0" y="6078"/>
                </a:cubicBezTo>
                <a:lnTo>
                  <a:pt x="0" y="20080"/>
                </a:lnTo>
                <a:cubicBezTo>
                  <a:pt x="0" y="20918"/>
                  <a:pt x="346" y="21600"/>
                  <a:pt x="771" y="21600"/>
                </a:cubicBezTo>
                <a:lnTo>
                  <a:pt x="20829" y="21600"/>
                </a:lnTo>
                <a:cubicBezTo>
                  <a:pt x="21254" y="21600"/>
                  <a:pt x="21600" y="20918"/>
                  <a:pt x="21600" y="20080"/>
                </a:cubicBezTo>
                <a:lnTo>
                  <a:pt x="21600" y="6078"/>
                </a:lnTo>
                <a:cubicBezTo>
                  <a:pt x="21600" y="5240"/>
                  <a:pt x="21254" y="4559"/>
                  <a:pt x="20829" y="4559"/>
                </a:cubicBezTo>
                <a:lnTo>
                  <a:pt x="19543" y="4559"/>
                </a:lnTo>
                <a:lnTo>
                  <a:pt x="18007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67831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sNet (He et al., 2015)">
            <a:extLst>
              <a:ext uri="{FF2B5EF4-FFF2-40B4-BE49-F238E27FC236}">
                <a16:creationId xmlns:a16="http://schemas.microsoft.com/office/drawing/2014/main" id="{74DB106D-5A73-A349-8010-F3777A98F3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550" y="114300"/>
            <a:ext cx="8205788" cy="5461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ResNet</a:t>
            </a:r>
            <a:r>
              <a:rPr dirty="0"/>
              <a:t> (He et al., 2015)</a:t>
            </a:r>
          </a:p>
        </p:txBody>
      </p:sp>
      <p:sp>
        <p:nvSpPr>
          <p:cNvPr id="17" name="In regular layer simple  function is given by f(x) = 0…">
            <a:extLst>
              <a:ext uri="{FF2B5EF4-FFF2-40B4-BE49-F238E27FC236}">
                <a16:creationId xmlns:a16="http://schemas.microsoft.com/office/drawing/2014/main" id="{C31F540D-6711-DB43-9C3C-352178621C70}"/>
              </a:ext>
            </a:extLst>
          </p:cNvPr>
          <p:cNvSpPr txBox="1">
            <a:spLocks/>
          </p:cNvSpPr>
          <p:nvPr/>
        </p:nvSpPr>
        <p:spPr>
          <a:xfrm>
            <a:off x="340592" y="1009331"/>
            <a:ext cx="6172750" cy="1987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5818" indent="-235818" defTabSz="448055">
              <a:buSzPct val="100000"/>
              <a:buFontTx/>
              <a:buChar char="•"/>
              <a:defRPr sz="2352"/>
            </a:pPr>
            <a:r>
              <a:rPr lang="en-US" sz="2352" dirty="0"/>
              <a:t>In regular layer simple </a:t>
            </a:r>
            <a:br>
              <a:rPr lang="en-US" sz="2352" dirty="0"/>
            </a:br>
            <a:r>
              <a:rPr lang="en-US" sz="2352" dirty="0"/>
              <a:t>function is given by f(x) = 0</a:t>
            </a:r>
          </a:p>
          <a:p>
            <a:pPr marL="235818" indent="-235818" defTabSz="448055">
              <a:buSzPct val="100000"/>
              <a:buFontTx/>
              <a:buChar char="•"/>
              <a:defRPr sz="2352"/>
            </a:pPr>
            <a:r>
              <a:rPr lang="en-US" sz="2352" dirty="0"/>
              <a:t>Key idea - ‘Taylor expansion’</a:t>
            </a:r>
            <a:br>
              <a:rPr lang="en-US" sz="2352" dirty="0"/>
            </a:br>
            <a:endParaRPr lang="en-US" sz="2352" dirty="0"/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E00BBBFE-F7E1-DB40-8517-23A425222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7809" y="2324071"/>
            <a:ext cx="1104901" cy="31750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95EDBF5A-8A95-3D4D-A1C6-E930AC832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13187"/>
          <a:stretch>
            <a:fillRect/>
          </a:stretch>
        </p:blipFill>
        <p:spPr>
          <a:xfrm>
            <a:off x="336550" y="2774208"/>
            <a:ext cx="3992829" cy="1831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2C87ECE5-FDF0-8D44-A68D-CCFDF4B5C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5504" y="579257"/>
            <a:ext cx="4333082" cy="40455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1936591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419</TotalTime>
  <Words>701</Words>
  <Application>Microsoft Macintosh PowerPoint</Application>
  <PresentationFormat>On-screen Show (16:9)</PresentationFormat>
  <Paragraphs>121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Amazon Ember Light</vt:lpstr>
      <vt:lpstr>Amazon Ember Regular</vt:lpstr>
      <vt:lpstr>Arial</vt:lpstr>
      <vt:lpstr>Calibri</vt:lpstr>
      <vt:lpstr>Consolas</vt:lpstr>
      <vt:lpstr>Lucida Console</vt:lpstr>
      <vt:lpstr>Palatino</vt:lpstr>
      <vt:lpstr>Times New Roman</vt:lpstr>
      <vt:lpstr>DeckTemplate-AWS</vt:lpstr>
      <vt:lpstr>PowerPoint Presentation</vt:lpstr>
      <vt:lpstr>Computer Vision Architectures</vt:lpstr>
      <vt:lpstr>LeNet 1995</vt:lpstr>
      <vt:lpstr>AlexNet (Krizhevsky et al., 2012)</vt:lpstr>
      <vt:lpstr>Deep and Narrow or Wide and Shallow</vt:lpstr>
      <vt:lpstr>Fancy structures - Networks of networks </vt:lpstr>
      <vt:lpstr>Batch Norm (Ioffe et al., 2015)</vt:lpstr>
      <vt:lpstr>Batch Norm (Ioffe et al., 2015)</vt:lpstr>
      <vt:lpstr>ResNet (He et al., 2015)</vt:lpstr>
      <vt:lpstr>DenseNet (Huang et al., 2016)</vt:lpstr>
      <vt:lpstr>Why GluonCV?</vt:lpstr>
      <vt:lpstr>Why GluonCV?</vt:lpstr>
      <vt:lpstr>Real-world Stories</vt:lpstr>
      <vt:lpstr>Real-world Stories</vt:lpstr>
      <vt:lpstr>Starting from scratch can be hard</vt:lpstr>
      <vt:lpstr>It’s not easy to embrace open-source implementations </vt:lpstr>
      <vt:lpstr>What does GluonCV provide</vt:lpstr>
      <vt:lpstr>Enough talk, show me something!</vt:lpstr>
      <vt:lpstr>What’s in GluonCV</vt:lpstr>
      <vt:lpstr>What’s in GluonCV</vt:lpstr>
      <vt:lpstr>What’s in GluonCV</vt:lpstr>
      <vt:lpstr>What’s in GluonCV</vt:lpstr>
      <vt:lpstr>What’s in GluonCV</vt:lpstr>
      <vt:lpstr>What’s in GluonCV</vt:lpstr>
      <vt:lpstr>What’s in GluonCV</vt:lpstr>
      <vt:lpstr>Like GluonCV?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2016-06-17T18:22:10Z</dcterms:created>
  <dcterms:modified xsi:type="dcterms:W3CDTF">2018-10-28T08:57:39Z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